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736" r:id="rId2"/>
    <p:sldId id="1724" r:id="rId3"/>
    <p:sldId id="1779" r:id="rId4"/>
    <p:sldId id="310" r:id="rId5"/>
    <p:sldId id="1778" r:id="rId6"/>
    <p:sldId id="1781" r:id="rId7"/>
    <p:sldId id="1804" r:id="rId8"/>
    <p:sldId id="1854" r:id="rId9"/>
    <p:sldId id="1855" r:id="rId10"/>
    <p:sldId id="1856" r:id="rId11"/>
    <p:sldId id="1857" r:id="rId12"/>
    <p:sldId id="1824" r:id="rId13"/>
    <p:sldId id="1825" r:id="rId14"/>
    <p:sldId id="1826" r:id="rId15"/>
    <p:sldId id="1828" r:id="rId16"/>
    <p:sldId id="1858" r:id="rId17"/>
    <p:sldId id="1860" r:id="rId18"/>
    <p:sldId id="1829" r:id="rId19"/>
    <p:sldId id="1831" r:id="rId20"/>
    <p:sldId id="1861" r:id="rId21"/>
    <p:sldId id="1859" r:id="rId22"/>
    <p:sldId id="178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85" d="100"/>
          <a:sy n="85" d="100"/>
        </p:scale>
        <p:origin x="91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2024-12-19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2024-12-19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90257FF-1F46-6780-D2F2-560FBEB1A7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9DC66-E1D0-45A6-B25C-B408E38209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348760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0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939377-D5F2-B8EF-B735-95C178885D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C2D76E4-E73A-B43F-67F7-2964CAC255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1B7E390-7222-BE02-2DF3-21CFB6C5F8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DE9204E-9AB2-F77A-6B23-F1911BAC2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A1959B-5BCD-B61F-FE2C-EC2E75C55A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C53974-DFF4-565C-4714-7AFB758B39D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36386" y="4709688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  <p:sldLayoutId id="2147483819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50Administration/070Managing_Jobs/020Running_Manual_Jobs_on_Defined_Set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139702"/>
            <a:ext cx="5044404" cy="1368152"/>
          </a:xfrm>
        </p:spPr>
        <p:txBody>
          <a:bodyPr/>
          <a:lstStyle/>
          <a:p>
            <a:r>
              <a:rPr lang="en-US" sz="2800" dirty="0"/>
              <a:t>How to </a:t>
            </a:r>
            <a:r>
              <a:rPr lang="en-US" sz="2800"/>
              <a:t>make items </a:t>
            </a:r>
            <a:r>
              <a:rPr lang="en-US" sz="2800" dirty="0"/>
              <a:t>be non-circulating (not for loan)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4C0F8-0B23-466E-B678-00DD4BFDF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750"/>
            <a:ext cx="9144000" cy="152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Define a terms of use (TOU) "Not for loan"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909541"/>
          </a:xfrm>
        </p:spPr>
        <p:txBody>
          <a:bodyPr>
            <a:normAutofit/>
          </a:bodyPr>
          <a:lstStyle/>
          <a:p>
            <a:r>
              <a:rPr lang="en-US" sz="2000" dirty="0"/>
              <a:t>We already have a TOU which is called which is called "Not for loan"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7AFF2-4F84-45E9-BF51-DF0F3F29FD0C}"/>
              </a:ext>
            </a:extLst>
          </p:cNvPr>
          <p:cNvSpPr/>
          <p:nvPr/>
        </p:nvSpPr>
        <p:spPr>
          <a:xfrm>
            <a:off x="107504" y="2859782"/>
            <a:ext cx="89289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8364A-544C-4AEF-8D0C-6F07D5FA8009}"/>
              </a:ext>
            </a:extLst>
          </p:cNvPr>
          <p:cNvSpPr txBox="1"/>
          <p:nvPr/>
        </p:nvSpPr>
        <p:spPr>
          <a:xfrm>
            <a:off x="5148064" y="3363838"/>
            <a:ext cx="309634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edit the TOU and make sure that it is not only called "Not for loan" but also really defined to not allow loans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B52F2C-C0CB-402A-8C51-2451EB783942}"/>
              </a:ext>
            </a:extLst>
          </p:cNvPr>
          <p:cNvCxnSpPr/>
          <p:nvPr/>
        </p:nvCxnSpPr>
        <p:spPr>
          <a:xfrm flipV="1">
            <a:off x="8748464" y="3147814"/>
            <a:ext cx="0" cy="816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45AD92-E46F-42F0-B7E3-CFB146AA94BC}"/>
              </a:ext>
            </a:extLst>
          </p:cNvPr>
          <p:cNvCxnSpPr>
            <a:cxnSpLocks/>
          </p:cNvCxnSpPr>
          <p:nvPr/>
        </p:nvCxnSpPr>
        <p:spPr>
          <a:xfrm>
            <a:off x="8250986" y="396400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19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76E302-E379-4CF7-A737-9E0FD740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" y="1099564"/>
            <a:ext cx="9144000" cy="3488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Define a terms of use (TOU) "Not for loan"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909541"/>
          </a:xfrm>
        </p:spPr>
        <p:txBody>
          <a:bodyPr>
            <a:normAutofit/>
          </a:bodyPr>
          <a:lstStyle/>
          <a:p>
            <a:r>
              <a:rPr lang="en-US" sz="2000" dirty="0"/>
              <a:t>It really is defined as "Not for loan"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7AFF2-4F84-45E9-BF51-DF0F3F29FD0C}"/>
              </a:ext>
            </a:extLst>
          </p:cNvPr>
          <p:cNvSpPr/>
          <p:nvPr/>
        </p:nvSpPr>
        <p:spPr>
          <a:xfrm>
            <a:off x="4211960" y="3573615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2" y="3319778"/>
            <a:ext cx="9036495" cy="1240583"/>
          </a:xfrm>
        </p:spPr>
        <p:txBody>
          <a:bodyPr/>
          <a:lstStyle/>
          <a:p>
            <a:r>
              <a:rPr lang="en-US" sz="2600" dirty="0"/>
              <a:t>Make a fulfillment unit rule connected to the TOU and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4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200" dirty="0"/>
              <a:t>Make a fulfillment unit rule connected to the TOU and policy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89B2B83-B666-4991-A80C-014E5DAC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615799"/>
            <a:ext cx="8568952" cy="3789861"/>
          </a:xfrm>
        </p:spPr>
        <p:txBody>
          <a:bodyPr>
            <a:normAutofit/>
          </a:bodyPr>
          <a:lstStyle/>
          <a:p>
            <a:r>
              <a:rPr lang="en-US" sz="2000" dirty="0"/>
              <a:t>Create a fulfillment unit rule which will use the "Not for loan" TOU when the item policy is "Not for loan"</a:t>
            </a:r>
          </a:p>
          <a:p>
            <a:r>
              <a:rPr lang="en-US" sz="2000" dirty="0"/>
              <a:t>This should be done at "Configuration &gt; Configure for institution &gt; Fulfillment &gt; Physical Fulfillment &gt; Fulfillment Units"</a:t>
            </a:r>
          </a:p>
          <a:p>
            <a:r>
              <a:rPr lang="en-US" sz="2000" dirty="0"/>
              <a:t>Switch to the "Fulfillment Unit Rules" tab and be sure it is filtered by type "Loan"</a:t>
            </a:r>
          </a:p>
          <a:p>
            <a:r>
              <a:rPr lang="en-US" sz="2000" dirty="0"/>
              <a:t>Add a new rule (or edit an existing one)</a:t>
            </a:r>
          </a:p>
          <a:p>
            <a:r>
              <a:rPr lang="en-US" sz="2000" dirty="0"/>
              <a:t>Have the rule link to the TOU "Not for loan" </a:t>
            </a:r>
          </a:p>
          <a:p>
            <a:r>
              <a:rPr lang="en-US" sz="2000" dirty="0"/>
              <a:t>Put the rule in the first place in the list of rules.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501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526E30-A6D4-4C0B-8404-6F5FBCBE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426"/>
            <a:ext cx="9144000" cy="3887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200" dirty="0"/>
              <a:t>Make a fulfillment unit rule connected to the TOU and policy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78F7A-A7F9-4882-ACD0-75223227A9C9}"/>
              </a:ext>
            </a:extLst>
          </p:cNvPr>
          <p:cNvSpPr/>
          <p:nvPr/>
        </p:nvSpPr>
        <p:spPr>
          <a:xfrm>
            <a:off x="3275856" y="1419622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F839F-10D8-44E2-8842-E614E42C2332}"/>
              </a:ext>
            </a:extLst>
          </p:cNvPr>
          <p:cNvSpPr/>
          <p:nvPr/>
        </p:nvSpPr>
        <p:spPr>
          <a:xfrm>
            <a:off x="345976" y="1821526"/>
            <a:ext cx="17777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BC51F9-36DC-4E10-9FE7-795CCA69445B}"/>
              </a:ext>
            </a:extLst>
          </p:cNvPr>
          <p:cNvSpPr/>
          <p:nvPr/>
        </p:nvSpPr>
        <p:spPr>
          <a:xfrm>
            <a:off x="7164288" y="2571750"/>
            <a:ext cx="8416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455390-B544-4F05-BFD0-4B2624363FA3}"/>
              </a:ext>
            </a:extLst>
          </p:cNvPr>
          <p:cNvSpPr txBox="1"/>
          <p:nvPr/>
        </p:nvSpPr>
        <p:spPr>
          <a:xfrm>
            <a:off x="4716016" y="2571750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a rule here or edit an exist rule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3B677B-D3E9-4BB6-A435-867D4403450D}"/>
              </a:ext>
            </a:extLst>
          </p:cNvPr>
          <p:cNvCxnSpPr>
            <a:cxnSpLocks/>
          </p:cNvCxnSpPr>
          <p:nvPr/>
        </p:nvCxnSpPr>
        <p:spPr>
          <a:xfrm>
            <a:off x="6660232" y="278777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AFCBF4-86F2-4B01-82CD-D6E0F8502388}"/>
              </a:ext>
            </a:extLst>
          </p:cNvPr>
          <p:cNvCxnSpPr>
            <a:cxnSpLocks/>
          </p:cNvCxnSpPr>
          <p:nvPr/>
        </p:nvCxnSpPr>
        <p:spPr>
          <a:xfrm>
            <a:off x="3275856" y="2931790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6DF5F1-841A-485E-AC95-6041C360C02D}"/>
              </a:ext>
            </a:extLst>
          </p:cNvPr>
          <p:cNvCxnSpPr>
            <a:cxnSpLocks/>
          </p:cNvCxnSpPr>
          <p:nvPr/>
        </p:nvCxnSpPr>
        <p:spPr>
          <a:xfrm flipH="1">
            <a:off x="3275856" y="2931790"/>
            <a:ext cx="144016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1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55A6B-7E10-4DDC-9666-B58BB978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3" y="529886"/>
            <a:ext cx="8532440" cy="4269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200" dirty="0"/>
              <a:t>Make a fulfillment unit rule connected to the TOU and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44DE1-5DA0-4058-8D01-009BC20B231F}"/>
              </a:ext>
            </a:extLst>
          </p:cNvPr>
          <p:cNvSpPr/>
          <p:nvPr/>
        </p:nvSpPr>
        <p:spPr>
          <a:xfrm>
            <a:off x="755575" y="3838901"/>
            <a:ext cx="210857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1" descr="99254611300121">
            <a:extLst>
              <a:ext uri="{FF2B5EF4-FFF2-40B4-BE49-F238E27FC236}">
                <a16:creationId xmlns:a16="http://schemas.microsoft.com/office/drawing/2014/main" id="{BE4895D7-A641-45AF-95D6-3BE8898D1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94287-7AAB-4EEB-A5C5-499B78F1FC74}"/>
              </a:ext>
            </a:extLst>
          </p:cNvPr>
          <p:cNvSpPr txBox="1"/>
          <p:nvPr/>
        </p:nvSpPr>
        <p:spPr>
          <a:xfrm>
            <a:off x="251521" y="2715766"/>
            <a:ext cx="237626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define:</a:t>
            </a:r>
          </a:p>
          <a:p>
            <a:r>
              <a:rPr lang="en-US" sz="1400" dirty="0"/>
              <a:t>If item policy = "Not for Loan" then use TOU "Not for loan".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00FEFC-45E7-437F-A065-AFC15734C6D0}"/>
              </a:ext>
            </a:extLst>
          </p:cNvPr>
          <p:cNvSpPr/>
          <p:nvPr/>
        </p:nvSpPr>
        <p:spPr>
          <a:xfrm>
            <a:off x="4841785" y="2941082"/>
            <a:ext cx="1890456" cy="1574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6815A8-74BF-4C23-B26E-8F255427F44B}"/>
              </a:ext>
            </a:extLst>
          </p:cNvPr>
          <p:cNvSpPr/>
          <p:nvPr/>
        </p:nvSpPr>
        <p:spPr>
          <a:xfrm>
            <a:off x="7524328" y="2548800"/>
            <a:ext cx="929286" cy="310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52D7E8-517F-49ED-8DD2-E618ECF0BBAB}"/>
              </a:ext>
            </a:extLst>
          </p:cNvPr>
          <p:cNvSpPr/>
          <p:nvPr/>
        </p:nvSpPr>
        <p:spPr>
          <a:xfrm>
            <a:off x="7273029" y="4360475"/>
            <a:ext cx="929286" cy="310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6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9B2E9-B3EA-4132-8208-6C62177EA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9144000" cy="3917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200" dirty="0"/>
              <a:t>Make a fulfillment unit rule connected to the TOU and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44DE1-5DA0-4058-8D01-009BC20B231F}"/>
              </a:ext>
            </a:extLst>
          </p:cNvPr>
          <p:cNvSpPr/>
          <p:nvPr/>
        </p:nvSpPr>
        <p:spPr>
          <a:xfrm>
            <a:off x="180975" y="3507854"/>
            <a:ext cx="698331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6815A8-74BF-4C23-B26E-8F255427F44B}"/>
              </a:ext>
            </a:extLst>
          </p:cNvPr>
          <p:cNvSpPr/>
          <p:nvPr/>
        </p:nvSpPr>
        <p:spPr>
          <a:xfrm>
            <a:off x="467544" y="4305285"/>
            <a:ext cx="1584176" cy="310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7A2AF-ED73-4E5B-A9CA-A3DC156D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" y="1512180"/>
            <a:ext cx="9144000" cy="2715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A0F0BB7-E384-48F8-A0CE-6EAB2C5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784976" cy="576064"/>
          </a:xfrm>
        </p:spPr>
        <p:txBody>
          <a:bodyPr>
            <a:noAutofit/>
          </a:bodyPr>
          <a:lstStyle/>
          <a:p>
            <a:r>
              <a:rPr lang="en-US" sz="2200" dirty="0"/>
              <a:t>Make a fulfillment unit rule connected to the TOU and 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C44DE1-5DA0-4058-8D01-009BC20B231F}"/>
              </a:ext>
            </a:extLst>
          </p:cNvPr>
          <p:cNvSpPr/>
          <p:nvPr/>
        </p:nvSpPr>
        <p:spPr>
          <a:xfrm>
            <a:off x="251521" y="3867894"/>
            <a:ext cx="59046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5E62369-2B85-4620-9828-62FAEA72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615799"/>
            <a:ext cx="8568952" cy="731815"/>
          </a:xfrm>
        </p:spPr>
        <p:txBody>
          <a:bodyPr>
            <a:normAutofit/>
          </a:bodyPr>
          <a:lstStyle/>
          <a:p>
            <a:r>
              <a:rPr lang="en-US" sz="2000" dirty="0"/>
              <a:t>Put the "Not for loan" rule at the top of the list so that it will for sure be used (and another condition will not first be met)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624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r>
              <a:rPr lang="en-US" b="0" dirty="0"/>
              <a:t>Test it 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9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54097"/>
            <a:ext cx="8640960" cy="3789861"/>
          </a:xfrm>
        </p:spPr>
        <p:txBody>
          <a:bodyPr>
            <a:normAutofit/>
          </a:bodyPr>
          <a:lstStyle/>
          <a:p>
            <a:r>
              <a:rPr lang="en-US" sz="2000" dirty="0"/>
              <a:t>In the example here we will test the configuration by manually updating one item. </a:t>
            </a:r>
          </a:p>
          <a:p>
            <a:endParaRPr lang="en-US" sz="2000" dirty="0"/>
          </a:p>
          <a:p>
            <a:r>
              <a:rPr lang="en-US" sz="2000" dirty="0"/>
              <a:t>After confirming that the configuration is as desired it is possible to globally update a set of items.</a:t>
            </a:r>
          </a:p>
          <a:p>
            <a:endParaRPr lang="en-US" sz="2000" dirty="0"/>
          </a:p>
          <a:p>
            <a:r>
              <a:rPr lang="en-US" sz="2000" dirty="0"/>
              <a:t>To globally update a set of items see "Change physical items" at </a:t>
            </a:r>
            <a:r>
              <a:rPr lang="en-US" sz="2000" dirty="0">
                <a:hlinkClick r:id="rId2"/>
              </a:rPr>
              <a:t>Running Manual Jobs on Defined Sets 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D6F1D6C-65B2-4F28-BE3D-E0087FFB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Test it out</a:t>
            </a:r>
          </a:p>
        </p:txBody>
      </p:sp>
    </p:spTree>
    <p:extLst>
      <p:ext uri="{BB962C8B-B14F-4D97-AF65-F5344CB8AC3E}">
        <p14:creationId xmlns:p14="http://schemas.microsoft.com/office/powerpoint/2010/main" val="287723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627535"/>
            <a:ext cx="5040560" cy="3312367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Define an item policy "Not for loan"</a:t>
            </a:r>
          </a:p>
          <a:p>
            <a:r>
              <a:rPr lang="en-US" sz="2000" dirty="0"/>
              <a:t>Define a terms of use (TOU) "Not for loan"</a:t>
            </a:r>
          </a:p>
          <a:p>
            <a:r>
              <a:rPr lang="en-US" sz="2000" dirty="0"/>
              <a:t>Make a fulfillment unit rule connected to the TOU and policy</a:t>
            </a:r>
          </a:p>
          <a:p>
            <a:r>
              <a:rPr lang="en-US" sz="2000" dirty="0"/>
              <a:t>Test it out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0FD44-90EE-4C55-8F01-0A470B44E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128"/>
            <a:ext cx="9144000" cy="31088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54097"/>
            <a:ext cx="8640960" cy="616469"/>
          </a:xfrm>
        </p:spPr>
        <p:txBody>
          <a:bodyPr>
            <a:normAutofit/>
          </a:bodyPr>
          <a:lstStyle/>
          <a:p>
            <a:r>
              <a:rPr lang="en-US" dirty="0"/>
              <a:t>We will attribute this item policy to barcode AU36596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D6F1D6C-65B2-4F28-BE3D-E0087FFB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Test it 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2CAE0-F214-440E-978A-B3E8EC492804}"/>
              </a:ext>
            </a:extLst>
          </p:cNvPr>
          <p:cNvSpPr/>
          <p:nvPr/>
        </p:nvSpPr>
        <p:spPr>
          <a:xfrm>
            <a:off x="683568" y="2211710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A8482-6E31-453C-84A6-0D631F50B9C5}"/>
              </a:ext>
            </a:extLst>
          </p:cNvPr>
          <p:cNvSpPr/>
          <p:nvPr/>
        </p:nvSpPr>
        <p:spPr>
          <a:xfrm>
            <a:off x="5076056" y="2502798"/>
            <a:ext cx="15121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2E5D-35CE-4BE7-960D-580A35EAA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648"/>
            <a:ext cx="9144000" cy="23462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54097"/>
            <a:ext cx="8640960" cy="616469"/>
          </a:xfrm>
        </p:spPr>
        <p:txBody>
          <a:bodyPr>
            <a:normAutofit/>
          </a:bodyPr>
          <a:lstStyle/>
          <a:p>
            <a:r>
              <a:rPr lang="en-US" dirty="0"/>
              <a:t>Try to loan this item and see that it is blocked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D6F1D6C-65B2-4F28-BE3D-E0087FFB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000" dirty="0"/>
              <a:t>Test it 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F2CAE0-F214-440E-978A-B3E8EC492804}"/>
              </a:ext>
            </a:extLst>
          </p:cNvPr>
          <p:cNvSpPr/>
          <p:nvPr/>
        </p:nvSpPr>
        <p:spPr>
          <a:xfrm>
            <a:off x="35496" y="2571749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80EE7-E0AD-445B-A151-D691E46FDE20}"/>
              </a:ext>
            </a:extLst>
          </p:cNvPr>
          <p:cNvSpPr/>
          <p:nvPr/>
        </p:nvSpPr>
        <p:spPr>
          <a:xfrm>
            <a:off x="971600" y="2015058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sz="26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will show how to make items which have a certain attribute be non circulating.</a:t>
            </a:r>
          </a:p>
          <a:p>
            <a:r>
              <a:rPr lang="en-US" dirty="0"/>
              <a:t>That attribute might be, for example according to library, location, the user group who tries to loan the item, item policy, etc.</a:t>
            </a:r>
          </a:p>
          <a:p>
            <a:r>
              <a:rPr lang="en-US" dirty="0"/>
              <a:t>In the example here we will make an item policy called "Not for loan" and then attribute that item policy to terms of use which does not allow loaning.</a:t>
            </a:r>
          </a:p>
          <a:p>
            <a:endParaRPr lang="en-US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600" dirty="0"/>
              <a:t>Define an item policy "Not for loan"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Define an item policy "Not for loan"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Go to: "Configuration &gt; Configure for institution &gt; Fulfillment &gt; Physical Fulfillment &gt; Item Policy"</a:t>
            </a:r>
          </a:p>
          <a:p>
            <a:r>
              <a:rPr lang="en-US" dirty="0"/>
              <a:t>See if there is already a row for a policy "Not for loan".  </a:t>
            </a:r>
          </a:p>
          <a:p>
            <a:pPr lvl="1"/>
            <a:r>
              <a:rPr lang="en-US" dirty="0"/>
              <a:t>If there is already a policy then no need to do anything</a:t>
            </a:r>
          </a:p>
          <a:p>
            <a:pPr lvl="1"/>
            <a:r>
              <a:rPr lang="en-US" dirty="0"/>
              <a:t>If there is not already a policy then add one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C1F030-6EDD-4994-B798-7F21820B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134"/>
            <a:ext cx="9144000" cy="2853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Define an item policy "Not for loan"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54097"/>
            <a:ext cx="8424936" cy="909541"/>
          </a:xfrm>
        </p:spPr>
        <p:txBody>
          <a:bodyPr>
            <a:normAutofit/>
          </a:bodyPr>
          <a:lstStyle/>
          <a:p>
            <a:r>
              <a:rPr lang="en-US" sz="2000" dirty="0"/>
              <a:t>We already have a policy which is called "Not for loan"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7AFF2-4F84-45E9-BF51-DF0F3F29FD0C}"/>
              </a:ext>
            </a:extLst>
          </p:cNvPr>
          <p:cNvSpPr/>
          <p:nvPr/>
        </p:nvSpPr>
        <p:spPr>
          <a:xfrm>
            <a:off x="107504" y="2964680"/>
            <a:ext cx="89289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600" dirty="0"/>
              <a:t>Define a terms of use (TOU) "Not for loan"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1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0415"/>
            <a:ext cx="8856984" cy="576064"/>
          </a:xfrm>
        </p:spPr>
        <p:txBody>
          <a:bodyPr>
            <a:noAutofit/>
          </a:bodyPr>
          <a:lstStyle/>
          <a:p>
            <a:r>
              <a:rPr lang="en-US" sz="2400" dirty="0"/>
              <a:t>Define a terms of use (TOU) "Not for loan"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16" y="654097"/>
            <a:ext cx="8568952" cy="3789861"/>
          </a:xfrm>
        </p:spPr>
        <p:txBody>
          <a:bodyPr>
            <a:normAutofit/>
          </a:bodyPr>
          <a:lstStyle/>
          <a:p>
            <a:r>
              <a:rPr lang="en-US" dirty="0"/>
              <a:t>Go to: "Configuration &gt; Configure for institution &gt; Fulfillment &gt; Physical Fulfillment &gt; Terms of use and policies"</a:t>
            </a:r>
          </a:p>
          <a:p>
            <a:r>
              <a:rPr lang="en-US" dirty="0"/>
              <a:t>See if there is already a row for a TOU "Not for loan".  </a:t>
            </a:r>
          </a:p>
          <a:p>
            <a:pPr lvl="1"/>
            <a:r>
              <a:rPr lang="en-US" dirty="0"/>
              <a:t>If there is already a policy then no need to do anything</a:t>
            </a:r>
          </a:p>
          <a:p>
            <a:pPr lvl="1"/>
            <a:r>
              <a:rPr lang="en-US" dirty="0"/>
              <a:t>If there is not already a policy then add one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54103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15505</TotalTime>
  <Words>723</Words>
  <Application>Microsoft Office PowerPoint</Application>
  <PresentationFormat>On-screen Show (16:9)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Ex_Libris_2020</vt:lpstr>
      <vt:lpstr>How to make items be non-circulating (not for loan)</vt:lpstr>
      <vt:lpstr>PowerPoint Presentation</vt:lpstr>
      <vt:lpstr>Introduction</vt:lpstr>
      <vt:lpstr>Introduction</vt:lpstr>
      <vt:lpstr>Define an item policy "Not for loan"</vt:lpstr>
      <vt:lpstr>Define an item policy "Not for loan"</vt:lpstr>
      <vt:lpstr>Define an item policy "Not for loan"</vt:lpstr>
      <vt:lpstr>Define a terms of use (TOU) "Not for loan"</vt:lpstr>
      <vt:lpstr>Define a terms of use (TOU) "Not for loan"</vt:lpstr>
      <vt:lpstr>Define a terms of use (TOU) "Not for loan"</vt:lpstr>
      <vt:lpstr>Define a terms of use (TOU) "Not for loan"</vt:lpstr>
      <vt:lpstr>Make a fulfillment unit rule connected to the TOU and policy</vt:lpstr>
      <vt:lpstr>Make a fulfillment unit rule connected to the TOU and policy</vt:lpstr>
      <vt:lpstr>Make a fulfillment unit rule connected to the TOU and policy</vt:lpstr>
      <vt:lpstr>Make a fulfillment unit rule connected to the TOU and policy</vt:lpstr>
      <vt:lpstr>Make a fulfillment unit rule connected to the TOU and policy</vt:lpstr>
      <vt:lpstr>Make a fulfillment unit rule connected to the TOU and policy</vt:lpstr>
      <vt:lpstr>Test it out</vt:lpstr>
      <vt:lpstr>Test it out</vt:lpstr>
      <vt:lpstr>Test it out</vt:lpstr>
      <vt:lpstr>Test it out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663</cp:revision>
  <dcterms:created xsi:type="dcterms:W3CDTF">2017-01-02T15:10:30Z</dcterms:created>
  <dcterms:modified xsi:type="dcterms:W3CDTF">2024-12-19T07:15:01Z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